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4" r:id="rId2"/>
    <p:sldId id="257" r:id="rId3"/>
    <p:sldId id="258" r:id="rId4"/>
    <p:sldId id="260" r:id="rId5"/>
    <p:sldId id="259" r:id="rId6"/>
    <p:sldId id="269" r:id="rId7"/>
    <p:sldId id="268" r:id="rId8"/>
    <p:sldId id="261" r:id="rId9"/>
    <p:sldId id="262"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62946" autoAdjust="0"/>
  </p:normalViewPr>
  <p:slideViewPr>
    <p:cSldViewPr snapToGrid="0">
      <p:cViewPr>
        <p:scale>
          <a:sx n="75" d="100"/>
          <a:sy n="75" d="100"/>
        </p:scale>
        <p:origin x="1836" y="54"/>
      </p:cViewPr>
      <p:guideLst/>
    </p:cSldViewPr>
  </p:slideViewPr>
  <p:notesTextViewPr>
    <p:cViewPr>
      <p:scale>
        <a:sx n="1" d="1"/>
        <a:sy n="1" d="1"/>
      </p:scale>
      <p:origin x="0" y="-10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8AF6B-5DB9-48F1-A900-411822DD2F54}" type="datetimeFigureOut">
              <a:rPr lang="en-GB" smtClean="0"/>
              <a:t>08/10/2015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8483D-A07D-4805-BD9E-B775AE1ABF96}" type="slidenum">
              <a:rPr lang="en-GB" smtClean="0"/>
              <a:t>‹#›</a:t>
            </a:fld>
            <a:endParaRPr lang="en-GB"/>
          </a:p>
        </p:txBody>
      </p:sp>
    </p:spTree>
    <p:extLst>
      <p:ext uri="{BB962C8B-B14F-4D97-AF65-F5344CB8AC3E}">
        <p14:creationId xmlns:p14="http://schemas.microsoft.com/office/powerpoint/2010/main" val="2562096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TOTAL TIME [ 40 – 40 – 30 – 60 &gt; 170s ]</a:t>
            </a: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1</a:t>
            </a:fld>
            <a:endParaRPr lang="en-GB"/>
          </a:p>
        </p:txBody>
      </p:sp>
    </p:spTree>
    <p:extLst>
      <p:ext uri="{BB962C8B-B14F-4D97-AF65-F5344CB8AC3E}">
        <p14:creationId xmlns:p14="http://schemas.microsoft.com/office/powerpoint/2010/main" val="1450634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ORIGINS [ 40s</a:t>
            </a:r>
            <a:r>
              <a:rPr lang="en-GB" baseline="0" dirty="0" smtClean="0"/>
              <a:t> </a:t>
            </a:r>
            <a:r>
              <a:rPr lang="en-GB" dirty="0" smtClean="0"/>
              <a:t>]</a:t>
            </a:r>
          </a:p>
          <a:p>
            <a:endParaRPr lang="en-GB" dirty="0" smtClean="0"/>
          </a:p>
          <a:p>
            <a:pPr marL="171450" indent="-171450">
              <a:buFontTx/>
              <a:buChar char="-"/>
            </a:pPr>
            <a:r>
              <a:rPr lang="en-GB" dirty="0" smtClean="0"/>
              <a:t>Considered genres of</a:t>
            </a:r>
            <a:r>
              <a:rPr lang="en-GB" baseline="0" dirty="0" smtClean="0"/>
              <a:t> games which we had all played in the past, suggesting several proposals for ideas and debated why we thought we should make our proposed games.</a:t>
            </a:r>
          </a:p>
          <a:p>
            <a:pPr marL="171450" indent="-171450">
              <a:buFontTx/>
              <a:buChar char="-"/>
            </a:pPr>
            <a:endParaRPr lang="en-GB" baseline="0" dirty="0" smtClean="0"/>
          </a:p>
          <a:p>
            <a:pPr marL="171450" indent="-171450">
              <a:buFontTx/>
              <a:buChar char="-"/>
            </a:pPr>
            <a:r>
              <a:rPr lang="en-GB" baseline="0" dirty="0" smtClean="0"/>
              <a:t>Voted on our top three favourite proposals and selected the one with most votes, with an RTS style game being the clear winner</a:t>
            </a:r>
          </a:p>
          <a:p>
            <a:pPr marL="171450" indent="-171450">
              <a:buFontTx/>
              <a:buChar char="-"/>
            </a:pPr>
            <a:endParaRPr lang="en-GB" baseline="0" dirty="0" smtClean="0"/>
          </a:p>
          <a:p>
            <a:pPr marL="171450" indent="-171450">
              <a:buFontTx/>
              <a:buChar char="-"/>
            </a:pPr>
            <a:r>
              <a:rPr lang="en-GB" baseline="0" dirty="0" smtClean="0"/>
              <a:t>Took inspiration from games like Tiberium Sun, Tiberium Twilight, Generals, Star Craft and Age of Empires</a:t>
            </a:r>
          </a:p>
          <a:p>
            <a:pPr marL="171450" indent="-171450">
              <a:buFontTx/>
              <a:buChar char="-"/>
            </a:pPr>
            <a:endParaRPr lang="en-GB" baseline="0" dirty="0" smtClean="0"/>
          </a:p>
          <a:p>
            <a:pPr marL="171450" indent="-171450">
              <a:buFontTx/>
              <a:buChar char="-"/>
            </a:pPr>
            <a:r>
              <a:rPr lang="en-GB" baseline="0" dirty="0" smtClean="0"/>
              <a:t>Discussed what we thought was missing from our inspirations and what we thought we could achieve in the time we had, with some time spent thinking of future features we could include</a:t>
            </a: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2</a:t>
            </a:fld>
            <a:endParaRPr lang="en-GB"/>
          </a:p>
        </p:txBody>
      </p:sp>
    </p:spTree>
    <p:extLst>
      <p:ext uri="{BB962C8B-B14F-4D97-AF65-F5344CB8AC3E}">
        <p14:creationId xmlns:p14="http://schemas.microsoft.com/office/powerpoint/2010/main" val="376388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PROCESS [ 40s ]</a:t>
            </a:r>
          </a:p>
          <a:p>
            <a:endParaRPr lang="en-GB" dirty="0" smtClean="0"/>
          </a:p>
          <a:p>
            <a:pPr marL="171450" indent="-171450">
              <a:buFontTx/>
              <a:buChar char="-"/>
            </a:pPr>
            <a:r>
              <a:rPr lang="en-GB" baseline="0" dirty="0" smtClean="0"/>
              <a:t>Drew up a plan of a game including all the features we wanted to be present</a:t>
            </a:r>
          </a:p>
          <a:p>
            <a:pPr marL="171450" indent="-171450">
              <a:buFontTx/>
              <a:buChar char="-"/>
            </a:pPr>
            <a:endParaRPr lang="en-GB" baseline="0" dirty="0" smtClean="0"/>
          </a:p>
          <a:p>
            <a:pPr marL="171450" indent="-171450">
              <a:buFontTx/>
              <a:buChar char="-"/>
            </a:pPr>
            <a:r>
              <a:rPr lang="en-GB" baseline="0" dirty="0" smtClean="0"/>
              <a:t>Broke the game into development stories prioritising those which created the core game. Our first priority was creating firing turrets and moving tanks</a:t>
            </a:r>
          </a:p>
          <a:p>
            <a:pPr marL="171450" indent="-171450">
              <a:buFontTx/>
              <a:buChar char="-"/>
            </a:pPr>
            <a:endParaRPr lang="en-GB" baseline="0" dirty="0" smtClean="0"/>
          </a:p>
          <a:p>
            <a:pPr marL="171450" indent="-171450">
              <a:buFontTx/>
              <a:buChar char="-"/>
            </a:pPr>
            <a:r>
              <a:rPr lang="en-GB" dirty="0" smtClean="0"/>
              <a:t>Game was implemented a module at a time until we had a basic and reasonably stable engine</a:t>
            </a:r>
            <a:r>
              <a:rPr lang="en-GB" baseline="0" dirty="0" smtClean="0"/>
              <a:t> which we could expand upon</a:t>
            </a:r>
          </a:p>
          <a:p>
            <a:pPr marL="171450" indent="-171450">
              <a:buFontTx/>
              <a:buChar char="-"/>
            </a:pPr>
            <a:endParaRPr lang="en-GB" baseline="0" dirty="0" smtClean="0"/>
          </a:p>
          <a:p>
            <a:pPr marL="171450" indent="-171450">
              <a:buFontTx/>
              <a:buChar char="-"/>
            </a:pPr>
            <a:r>
              <a:rPr lang="en-GB" baseline="0" dirty="0" smtClean="0"/>
              <a:t>Testing of the game occurred through user acceptance testing. The game was tested after the addition of each feature. We tried to create a stable build each Friday for testing by Sam and Steve</a:t>
            </a: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3</a:t>
            </a:fld>
            <a:endParaRPr lang="en-GB"/>
          </a:p>
        </p:txBody>
      </p:sp>
    </p:spTree>
    <p:extLst>
      <p:ext uri="{BB962C8B-B14F-4D97-AF65-F5344CB8AC3E}">
        <p14:creationId xmlns:p14="http://schemas.microsoft.com/office/powerpoint/2010/main" val="239056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TECHNOLOGIES [ 30s ]</a:t>
            </a:r>
          </a:p>
          <a:p>
            <a:endParaRPr lang="en-GB" dirty="0" smtClean="0"/>
          </a:p>
          <a:p>
            <a:pPr marL="171450" indent="-171450">
              <a:buFontTx/>
              <a:buChar char="-"/>
            </a:pPr>
            <a:r>
              <a:rPr lang="en-GB" baseline="0" dirty="0" smtClean="0"/>
              <a:t>State the main technologies used in the project and say where they were used/what they were used for</a:t>
            </a:r>
          </a:p>
          <a:p>
            <a:pPr marL="171450" indent="-171450">
              <a:buFontTx/>
              <a:buChar char="-"/>
            </a:pPr>
            <a:endParaRPr lang="en-GB" baseline="0" dirty="0" smtClean="0"/>
          </a:p>
          <a:p>
            <a:pPr marL="171450" indent="-171450">
              <a:buFontTx/>
              <a:buChar char="-"/>
            </a:pPr>
            <a:r>
              <a:rPr lang="en-GB" baseline="0" dirty="0" smtClean="0"/>
              <a:t>Mention extra detail for each of the above technologies, notably:</a:t>
            </a:r>
          </a:p>
          <a:p>
            <a:pPr marL="628650" lvl="1" indent="-171450">
              <a:buFontTx/>
              <a:buChar char="-"/>
            </a:pPr>
            <a:r>
              <a:rPr lang="en-GB" baseline="0" dirty="0" smtClean="0"/>
              <a:t>Netty : Socket IO implementation</a:t>
            </a:r>
          </a:p>
          <a:p>
            <a:pPr marL="628650" lvl="1" indent="-171450">
              <a:buFontTx/>
              <a:buChar char="-"/>
            </a:pPr>
            <a:r>
              <a:rPr lang="en-GB" baseline="0" dirty="0" err="1" smtClean="0"/>
              <a:t>Phaser</a:t>
            </a:r>
            <a:r>
              <a:rPr lang="en-GB" baseline="0" dirty="0" smtClean="0"/>
              <a:t> : </a:t>
            </a:r>
            <a:r>
              <a:rPr lang="en-GB" baseline="0" dirty="0" err="1" smtClean="0"/>
              <a:t>Pixi</a:t>
            </a:r>
            <a:r>
              <a:rPr lang="en-GB" baseline="0" dirty="0" smtClean="0"/>
              <a:t>-powered JavaScript game engine</a:t>
            </a:r>
          </a:p>
          <a:p>
            <a:pPr marL="628650" lvl="1" indent="-171450">
              <a:buFontTx/>
              <a:buChar char="-"/>
            </a:pPr>
            <a:r>
              <a:rPr lang="en-GB" baseline="0" dirty="0" smtClean="0"/>
              <a:t>GIMP 2.8 : Creating images/sprites/animations</a:t>
            </a:r>
          </a:p>
          <a:p>
            <a:pPr marL="628650" lvl="1" indent="-171450">
              <a:buFontTx/>
              <a:buChar char="-"/>
            </a:pP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4</a:t>
            </a:fld>
            <a:endParaRPr lang="en-GB"/>
          </a:p>
        </p:txBody>
      </p:sp>
    </p:spTree>
    <p:extLst>
      <p:ext uri="{BB962C8B-B14F-4D97-AF65-F5344CB8AC3E}">
        <p14:creationId xmlns:p14="http://schemas.microsoft.com/office/powerpoint/2010/main" val="1084152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DIARY 1 [ 60s ]</a:t>
            </a:r>
          </a:p>
          <a:p>
            <a:endParaRPr lang="en-GB" dirty="0" smtClean="0"/>
          </a:p>
          <a:p>
            <a:pPr marL="171450" indent="-171450">
              <a:buFontTx/>
              <a:buChar char="-"/>
            </a:pPr>
            <a:r>
              <a:rPr lang="en-GB" dirty="0" smtClean="0"/>
              <a:t>Week 1 :</a:t>
            </a:r>
          </a:p>
          <a:p>
            <a:pPr marL="628650" lvl="1" indent="-171450">
              <a:buFontTx/>
              <a:buChar char="-"/>
            </a:pPr>
            <a:r>
              <a:rPr lang="en-GB" dirty="0" smtClean="0"/>
              <a:t>Brainstorm</a:t>
            </a:r>
            <a:r>
              <a:rPr lang="en-GB" baseline="0" dirty="0" smtClean="0"/>
              <a:t> ideas for the game </a:t>
            </a:r>
          </a:p>
          <a:p>
            <a:pPr marL="628650" lvl="1" indent="-171450">
              <a:buFontTx/>
              <a:buChar char="-"/>
            </a:pPr>
            <a:r>
              <a:rPr lang="en-GB" baseline="0" dirty="0" smtClean="0"/>
              <a:t>How we would approach the development of it</a:t>
            </a:r>
          </a:p>
          <a:p>
            <a:pPr marL="628650" lvl="1" indent="-171450">
              <a:buFontTx/>
              <a:buChar char="-"/>
            </a:pPr>
            <a:r>
              <a:rPr lang="en-GB" dirty="0" smtClean="0"/>
              <a:t>Created a working proof</a:t>
            </a:r>
            <a:r>
              <a:rPr lang="en-GB" baseline="0" dirty="0" smtClean="0"/>
              <a:t> of concept for various technologies (REST, Java-Tomcat, Angular, MySQL)</a:t>
            </a:r>
          </a:p>
          <a:p>
            <a:pPr marL="628650" lvl="1" indent="-171450">
              <a:buFontTx/>
              <a:buChar char="-"/>
            </a:pPr>
            <a:r>
              <a:rPr lang="en-GB" baseline="0" dirty="0" smtClean="0"/>
              <a:t>Research for best JavaScript game engine</a:t>
            </a:r>
          </a:p>
          <a:p>
            <a:pPr marL="628650" lvl="1" indent="-171450">
              <a:buFontTx/>
              <a:buChar char="-"/>
            </a:pPr>
            <a:r>
              <a:rPr lang="en-GB" baseline="0" dirty="0" smtClean="0"/>
              <a:t>Server skeleton constructed</a:t>
            </a:r>
          </a:p>
          <a:p>
            <a:pPr marL="628650" lvl="1" indent="-171450">
              <a:buFontTx/>
              <a:buChar char="-"/>
            </a:pPr>
            <a:endParaRPr lang="en-GB" baseline="0" dirty="0" smtClean="0"/>
          </a:p>
          <a:p>
            <a:pPr marL="171450" lvl="0" indent="-171450">
              <a:buFontTx/>
              <a:buChar char="-"/>
            </a:pPr>
            <a:r>
              <a:rPr lang="en-GB" baseline="0" dirty="0" smtClean="0"/>
              <a:t>Week 2 :</a:t>
            </a:r>
          </a:p>
          <a:p>
            <a:pPr marL="628650" lvl="1" indent="-171450">
              <a:buFontTx/>
              <a:buChar char="-"/>
            </a:pPr>
            <a:r>
              <a:rPr lang="en-GB" baseline="0" dirty="0" smtClean="0"/>
              <a:t>Created proof of concept for </a:t>
            </a:r>
            <a:r>
              <a:rPr lang="en-GB" baseline="0" dirty="0" err="1" smtClean="0"/>
              <a:t>Phaser</a:t>
            </a:r>
            <a:r>
              <a:rPr lang="en-GB" baseline="0" dirty="0" smtClean="0"/>
              <a:t> game engine and Netty</a:t>
            </a:r>
          </a:p>
          <a:p>
            <a:pPr marL="628650" lvl="1" indent="-171450">
              <a:buFontTx/>
              <a:buChar char="-"/>
            </a:pPr>
            <a:r>
              <a:rPr lang="en-GB" dirty="0" smtClean="0"/>
              <a:t>UX design for web</a:t>
            </a:r>
            <a:r>
              <a:rPr lang="en-GB" baseline="0" dirty="0" smtClean="0"/>
              <a:t> application flow (from login to starting a game)</a:t>
            </a:r>
          </a:p>
          <a:p>
            <a:pPr marL="628650" lvl="1" indent="-171450">
              <a:buFontTx/>
              <a:buChar char="-"/>
            </a:pPr>
            <a:r>
              <a:rPr lang="en-GB" dirty="0" smtClean="0"/>
              <a:t>Turrets constructed</a:t>
            </a:r>
            <a:r>
              <a:rPr lang="en-GB" baseline="0" dirty="0" smtClean="0"/>
              <a:t> on client side in </a:t>
            </a:r>
            <a:r>
              <a:rPr lang="en-GB" baseline="0" dirty="0" err="1" smtClean="0"/>
              <a:t>Phaser</a:t>
            </a:r>
            <a:endParaRPr lang="en-GB" baseline="0" dirty="0" smtClean="0"/>
          </a:p>
          <a:p>
            <a:pPr marL="628650" lvl="1" indent="-171450">
              <a:buFontTx/>
              <a:buChar char="-"/>
            </a:pPr>
            <a:r>
              <a:rPr lang="en-GB" baseline="0" dirty="0" smtClean="0"/>
              <a:t>Work on Login, Registration &amp; Server Lobby</a:t>
            </a:r>
          </a:p>
          <a:p>
            <a:pPr marL="628650" lvl="1" indent="-171450">
              <a:buFontTx/>
              <a:buChar char="-"/>
            </a:pPr>
            <a:endParaRPr lang="en-GB" baseline="0" dirty="0" smtClean="0"/>
          </a:p>
          <a:p>
            <a:pPr marL="171450" lvl="0" indent="-171450">
              <a:buFontTx/>
              <a:buChar char="-"/>
            </a:pPr>
            <a:r>
              <a:rPr lang="en-GB" baseline="0" dirty="0" smtClean="0"/>
              <a:t>Week 3 :</a:t>
            </a:r>
            <a:endParaRPr lang="en-GB" dirty="0" smtClean="0"/>
          </a:p>
          <a:p>
            <a:pPr marL="628650" lvl="1" indent="-171450">
              <a:buFontTx/>
              <a:buChar char="-"/>
            </a:pPr>
            <a:r>
              <a:rPr lang="en-GB" dirty="0" smtClean="0"/>
              <a:t>UI designed</a:t>
            </a:r>
            <a:r>
              <a:rPr lang="en-GB" baseline="0" dirty="0" smtClean="0"/>
              <a:t> and implemented (stole background image without getting caught)</a:t>
            </a:r>
          </a:p>
          <a:p>
            <a:pPr marL="628650" lvl="1" indent="-171450">
              <a:buFontTx/>
              <a:buChar char="-"/>
            </a:pPr>
            <a:r>
              <a:rPr lang="en-GB" baseline="0" dirty="0" smtClean="0"/>
              <a:t>Began creating socket code for project use</a:t>
            </a:r>
          </a:p>
          <a:p>
            <a:pPr marL="628650" lvl="1" indent="-171450">
              <a:buFontTx/>
              <a:buChar char="-"/>
            </a:pPr>
            <a:r>
              <a:rPr lang="en-GB" dirty="0" smtClean="0"/>
              <a:t>W</a:t>
            </a:r>
            <a:r>
              <a:rPr lang="en-GB" baseline="0" dirty="0" smtClean="0"/>
              <a:t>ork on Game Lobby</a:t>
            </a:r>
          </a:p>
          <a:p>
            <a:pPr marL="628650" lvl="1" indent="-171450">
              <a:buFontTx/>
              <a:buChar char="-"/>
            </a:pPr>
            <a:r>
              <a:rPr lang="en-GB" baseline="0" dirty="0" smtClean="0"/>
              <a:t>Constructed skeleton for </a:t>
            </a:r>
            <a:r>
              <a:rPr lang="en-GB" baseline="0" dirty="0" err="1" smtClean="0"/>
              <a:t>serverside</a:t>
            </a:r>
            <a:r>
              <a:rPr lang="en-GB" baseline="0" dirty="0" smtClean="0"/>
              <a:t> engine</a:t>
            </a: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5</a:t>
            </a:fld>
            <a:endParaRPr lang="en-GB"/>
          </a:p>
        </p:txBody>
      </p:sp>
    </p:spTree>
    <p:extLst>
      <p:ext uri="{BB962C8B-B14F-4D97-AF65-F5344CB8AC3E}">
        <p14:creationId xmlns:p14="http://schemas.microsoft.com/office/powerpoint/2010/main" val="876482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DIARY 2 [  ]</a:t>
            </a:r>
          </a:p>
          <a:p>
            <a:pPr marL="628650" lvl="1" indent="-171450">
              <a:buFontTx/>
              <a:buChar char="-"/>
            </a:pPr>
            <a:endParaRPr lang="en-GB" baseline="0" dirty="0" smtClean="0"/>
          </a:p>
          <a:p>
            <a:pPr marL="171450" lvl="0" indent="-171450">
              <a:buFontTx/>
              <a:buChar char="-"/>
            </a:pPr>
            <a:r>
              <a:rPr lang="en-GB" baseline="0" dirty="0" smtClean="0"/>
              <a:t>Week 3 :</a:t>
            </a:r>
            <a:endParaRPr lang="en-GB" dirty="0" smtClean="0"/>
          </a:p>
          <a:p>
            <a:pPr marL="628650" lvl="1" indent="-171450">
              <a:buFontTx/>
              <a:buChar char="-"/>
            </a:pPr>
            <a:r>
              <a:rPr lang="en-GB" dirty="0" smtClean="0"/>
              <a:t>UI designed</a:t>
            </a:r>
            <a:r>
              <a:rPr lang="en-GB" baseline="0" dirty="0" smtClean="0"/>
              <a:t> and implemented (stole background image without getting caught)</a:t>
            </a:r>
          </a:p>
          <a:p>
            <a:pPr marL="628650" lvl="1" indent="-171450">
              <a:buFontTx/>
              <a:buChar char="-"/>
            </a:pPr>
            <a:r>
              <a:rPr lang="en-GB" baseline="0" dirty="0" smtClean="0"/>
              <a:t>Began creating socket code for project use</a:t>
            </a:r>
          </a:p>
          <a:p>
            <a:pPr marL="628650" lvl="1" indent="-171450">
              <a:buFontTx/>
              <a:buChar char="-"/>
            </a:pPr>
            <a:r>
              <a:rPr lang="en-GB" dirty="0" smtClean="0"/>
              <a:t>Started</a:t>
            </a:r>
            <a:r>
              <a:rPr lang="en-GB" baseline="0" dirty="0" smtClean="0"/>
              <a:t> work on Game Lobby</a:t>
            </a:r>
          </a:p>
          <a:p>
            <a:pPr marL="628650" lvl="1" indent="-171450">
              <a:buFontTx/>
              <a:buChar char="-"/>
            </a:pPr>
            <a:r>
              <a:rPr lang="en-GB" baseline="0" dirty="0" smtClean="0"/>
              <a:t>Constructed skeleton for </a:t>
            </a:r>
            <a:r>
              <a:rPr lang="en-GB" baseline="0" dirty="0" err="1" smtClean="0"/>
              <a:t>serverside</a:t>
            </a:r>
            <a:r>
              <a:rPr lang="en-GB" baseline="0" dirty="0" smtClean="0"/>
              <a:t> engine</a:t>
            </a:r>
            <a:endParaRPr lang="en-GB" dirty="0" smtClean="0"/>
          </a:p>
          <a:p>
            <a:endParaRPr lang="en-GB" dirty="0" smtClean="0"/>
          </a:p>
          <a:p>
            <a:pPr marL="171450" indent="-171450">
              <a:buFontTx/>
              <a:buChar char="-"/>
            </a:pPr>
            <a:r>
              <a:rPr lang="en-GB" dirty="0" smtClean="0"/>
              <a:t>Week 4 :</a:t>
            </a:r>
          </a:p>
          <a:p>
            <a:pPr marL="628650" lvl="1" indent="-171450">
              <a:buFontTx/>
              <a:buChar char="-"/>
            </a:pPr>
            <a:r>
              <a:rPr lang="en-GB" baseline="0" dirty="0" smtClean="0"/>
              <a:t>Implemented path finding</a:t>
            </a:r>
          </a:p>
          <a:p>
            <a:pPr marL="628650" lvl="1" indent="-171450">
              <a:buFontTx/>
              <a:buChar char="-"/>
            </a:pPr>
            <a:r>
              <a:rPr lang="en-GB" baseline="0" dirty="0" smtClean="0"/>
              <a:t>Engine working cross computers / browsers</a:t>
            </a:r>
          </a:p>
          <a:p>
            <a:pPr marL="628650" lvl="1" indent="-171450">
              <a:buFontTx/>
              <a:buChar char="-"/>
            </a:pPr>
            <a:r>
              <a:rPr lang="en-GB" baseline="0" dirty="0" smtClean="0"/>
              <a:t>Work on game lobby and server lobby</a:t>
            </a:r>
          </a:p>
          <a:p>
            <a:pPr marL="628650" lvl="1" indent="-171450">
              <a:buFontTx/>
              <a:buChar char="-"/>
            </a:pPr>
            <a:endParaRPr lang="en-GB" baseline="0" dirty="0" smtClean="0"/>
          </a:p>
          <a:p>
            <a:pPr marL="171450" lvl="0" indent="-171450">
              <a:buFontTx/>
              <a:buChar char="-"/>
            </a:pPr>
            <a:r>
              <a:rPr lang="en-GB" baseline="0" dirty="0" smtClean="0"/>
              <a:t>Week 5 :</a:t>
            </a:r>
          </a:p>
          <a:p>
            <a:pPr marL="628650" lvl="1" indent="-171450">
              <a:buFontTx/>
              <a:buChar char="-"/>
            </a:pPr>
            <a:r>
              <a:rPr lang="en-GB" baseline="0" dirty="0" smtClean="0"/>
              <a:t>Migrated all </a:t>
            </a:r>
            <a:r>
              <a:rPr lang="en-GB" baseline="0" dirty="0" err="1" smtClean="0"/>
              <a:t>clientside</a:t>
            </a:r>
            <a:r>
              <a:rPr lang="en-GB" baseline="0" dirty="0" smtClean="0"/>
              <a:t> socket code to single unit (help reduce socket disconnections)</a:t>
            </a:r>
          </a:p>
          <a:p>
            <a:pPr marL="628650" lvl="1" indent="-171450">
              <a:buFontTx/>
              <a:buChar char="-"/>
            </a:pPr>
            <a:r>
              <a:rPr lang="en-GB" baseline="0" dirty="0" smtClean="0"/>
              <a:t>Created two and four player maps</a:t>
            </a:r>
          </a:p>
          <a:p>
            <a:pPr marL="628650" lvl="1" indent="-171450">
              <a:buFontTx/>
              <a:buChar char="-"/>
            </a:pPr>
            <a:r>
              <a:rPr lang="en-GB" baseline="0" dirty="0" smtClean="0"/>
              <a:t>Implemented HUD</a:t>
            </a:r>
          </a:p>
          <a:p>
            <a:pPr marL="628650" lvl="1" indent="-171450">
              <a:buFontTx/>
              <a:buChar char="-"/>
            </a:pPr>
            <a:r>
              <a:rPr lang="en-GB" baseline="0" dirty="0" smtClean="0"/>
              <a:t>Implemented unit/turret </a:t>
            </a:r>
            <a:r>
              <a:rPr lang="en-GB" baseline="0" dirty="0" err="1" smtClean="0"/>
              <a:t>lockon</a:t>
            </a:r>
            <a:r>
              <a:rPr lang="en-GB" baseline="0" dirty="0" smtClean="0"/>
              <a:t>/tracking</a:t>
            </a:r>
          </a:p>
          <a:p>
            <a:pPr marL="628650" lvl="1" indent="-171450">
              <a:buFontTx/>
              <a:buChar char="-"/>
            </a:pPr>
            <a:r>
              <a:rPr lang="en-GB" baseline="0" dirty="0" smtClean="0"/>
              <a:t>Implemented damage </a:t>
            </a:r>
            <a:r>
              <a:rPr lang="en-GB" baseline="0" smtClean="0"/>
              <a:t>for units/defences/buildings</a:t>
            </a:r>
            <a:endParaRPr lang="en-GB" baseline="0" dirty="0" smtClean="0"/>
          </a:p>
          <a:p>
            <a:pPr marL="628650" lvl="1" indent="-171450">
              <a:buFontTx/>
              <a:buChar char="-"/>
            </a:pPr>
            <a:endParaRPr lang="en-GB" baseline="0" dirty="0" smtClean="0"/>
          </a:p>
          <a:p>
            <a:pPr marL="171450" lvl="0" indent="-171450">
              <a:buFontTx/>
              <a:buChar char="-"/>
            </a:pPr>
            <a:r>
              <a:rPr lang="en-GB" baseline="0" dirty="0" smtClean="0"/>
              <a:t>Week 6 :</a:t>
            </a:r>
            <a:endParaRPr lang="en-GB" dirty="0" smtClean="0"/>
          </a:p>
          <a:p>
            <a:pPr marL="628650" lvl="1" indent="-171450">
              <a:buFontTx/>
              <a:buChar char="-"/>
            </a:pPr>
            <a:endParaRPr lang="en-GB" dirty="0" smtClean="0"/>
          </a:p>
        </p:txBody>
      </p:sp>
      <p:sp>
        <p:nvSpPr>
          <p:cNvPr id="4" name="Slide Number Placeholder 3"/>
          <p:cNvSpPr>
            <a:spLocks noGrp="1"/>
          </p:cNvSpPr>
          <p:nvPr>
            <p:ph type="sldNum" sz="quarter" idx="10"/>
          </p:nvPr>
        </p:nvSpPr>
        <p:spPr/>
        <p:txBody>
          <a:bodyPr/>
          <a:lstStyle/>
          <a:p>
            <a:fld id="{27B8483D-A07D-4805-BD9E-B775AE1ABF96}" type="slidenum">
              <a:rPr lang="en-GB" smtClean="0"/>
              <a:t>6</a:t>
            </a:fld>
            <a:endParaRPr lang="en-GB"/>
          </a:p>
        </p:txBody>
      </p:sp>
    </p:spTree>
    <p:extLst>
      <p:ext uri="{BB962C8B-B14F-4D97-AF65-F5344CB8AC3E}">
        <p14:creationId xmlns:p14="http://schemas.microsoft.com/office/powerpoint/2010/main" val="273141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27B8483D-A07D-4805-BD9E-B775AE1ABF96}" type="slidenum">
              <a:rPr lang="en-GB" smtClean="0"/>
              <a:t>7</a:t>
            </a:fld>
            <a:endParaRPr lang="en-GB"/>
          </a:p>
        </p:txBody>
      </p:sp>
    </p:spTree>
    <p:extLst>
      <p:ext uri="{BB962C8B-B14F-4D97-AF65-F5344CB8AC3E}">
        <p14:creationId xmlns:p14="http://schemas.microsoft.com/office/powerpoint/2010/main" val="1643932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274496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349154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1612542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18105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753286-03B3-447E-9994-E4AB326F864D}" type="datetimeFigureOut">
              <a:rPr lang="en-GB" smtClean="0"/>
              <a:t>08/10/2015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146634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5753286-03B3-447E-9994-E4AB326F864D}" type="datetimeFigureOut">
              <a:rPr lang="en-GB" smtClean="0"/>
              <a:t>08/10/2015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329573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5753286-03B3-447E-9994-E4AB326F864D}" type="datetimeFigureOut">
              <a:rPr lang="en-GB" smtClean="0"/>
              <a:t>08/10/2015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244666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5753286-03B3-447E-9994-E4AB326F864D}" type="datetimeFigureOut">
              <a:rPr lang="en-GB" smtClean="0"/>
              <a:t>08/10/2015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2685991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53286-03B3-447E-9994-E4AB326F864D}" type="datetimeFigureOut">
              <a:rPr lang="en-GB" smtClean="0"/>
              <a:t>08/10/2015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928215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753286-03B3-447E-9994-E4AB326F864D}" type="datetimeFigureOut">
              <a:rPr lang="en-GB" smtClean="0"/>
              <a:t>08/10/2015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62129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753286-03B3-447E-9994-E4AB326F864D}" type="datetimeFigureOut">
              <a:rPr lang="en-GB" smtClean="0"/>
              <a:t>08/10/2015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8C4A562-2F3C-4ADE-BFE5-14EBC229F43A}" type="slidenum">
              <a:rPr lang="en-GB" smtClean="0"/>
              <a:t>‹#›</a:t>
            </a:fld>
            <a:endParaRPr lang="en-GB"/>
          </a:p>
        </p:txBody>
      </p:sp>
    </p:spTree>
    <p:extLst>
      <p:ext uri="{BB962C8B-B14F-4D97-AF65-F5344CB8AC3E}">
        <p14:creationId xmlns:p14="http://schemas.microsoft.com/office/powerpoint/2010/main" val="1020563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53286-03B3-447E-9994-E4AB326F864D}" type="datetimeFigureOut">
              <a:rPr lang="en-GB" smtClean="0"/>
              <a:t>08/10/2015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C4A562-2F3C-4ADE-BFE5-14EBC229F43A}" type="slidenum">
              <a:rPr lang="en-GB" smtClean="0"/>
              <a:t>‹#›</a:t>
            </a:fld>
            <a:endParaRPr lang="en-GB"/>
          </a:p>
        </p:txBody>
      </p:sp>
    </p:spTree>
    <p:extLst>
      <p:ext uri="{BB962C8B-B14F-4D97-AF65-F5344CB8AC3E}">
        <p14:creationId xmlns:p14="http://schemas.microsoft.com/office/powerpoint/2010/main" val="3985339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p:cNvPicPr>
            <a:picLocks noChangeAspect="1"/>
          </p:cNvPicPr>
          <p:nvPr/>
        </p:nvPicPr>
        <p:blipFill>
          <a:blip r:embed="rId3"/>
          <a:stretch>
            <a:fillRect/>
          </a:stretch>
        </p:blipFill>
        <p:spPr>
          <a:xfrm>
            <a:off x="-5422" y="3044"/>
            <a:ext cx="12197419" cy="6854955"/>
          </a:xfrm>
          <a:prstGeom prst="rect">
            <a:avLst/>
          </a:prstGeom>
          <a:noFill/>
          <a:ln cap="flat">
            <a:noFill/>
          </a:ln>
        </p:spPr>
      </p:pic>
      <p:sp>
        <p:nvSpPr>
          <p:cNvPr id="3" name="Subtitle 2"/>
          <p:cNvSpPr txBox="1">
            <a:spLocks noGrp="1"/>
          </p:cNvSpPr>
          <p:nvPr>
            <p:ph type="subTitle" idx="1"/>
          </p:nvPr>
        </p:nvSpPr>
        <p:spPr>
          <a:xfrm>
            <a:off x="1524003" y="3736723"/>
            <a:ext cx="9144000" cy="1301620"/>
          </a:xfrm>
        </p:spPr>
        <p:txBody>
          <a:bodyPr/>
          <a:lstStyle/>
          <a:p>
            <a:pPr lvl="0"/>
            <a:r>
              <a:rPr lang="en-GB" sz="3200" i="1" dirty="0">
                <a:solidFill>
                  <a:srgbClr val="7F7F7F"/>
                </a:solidFill>
              </a:rPr>
              <a:t>Majaro – Matt, James, Rob</a:t>
            </a:r>
          </a:p>
        </p:txBody>
      </p:sp>
      <p:grpSp>
        <p:nvGrpSpPr>
          <p:cNvPr id="4" name="Group 19"/>
          <p:cNvGrpSpPr/>
          <p:nvPr/>
        </p:nvGrpSpPr>
        <p:grpSpPr>
          <a:xfrm>
            <a:off x="557125" y="2210251"/>
            <a:ext cx="11072323" cy="1745937"/>
            <a:chOff x="557125" y="2210251"/>
            <a:chExt cx="11072323" cy="1745937"/>
          </a:xfrm>
        </p:grpSpPr>
        <p:pic>
          <p:nvPicPr>
            <p:cNvPr id="5" name="Picture 6"/>
            <p:cNvPicPr>
              <a:picLocks noChangeAspect="1"/>
            </p:cNvPicPr>
            <p:nvPr/>
          </p:nvPicPr>
          <p:blipFill>
            <a:blip r:embed="rId4"/>
            <a:stretch>
              <a:fillRect/>
            </a:stretch>
          </p:blipFill>
          <p:spPr>
            <a:xfrm>
              <a:off x="557125" y="2379790"/>
              <a:ext cx="1143000" cy="1251045"/>
            </a:xfrm>
            <a:prstGeom prst="rect">
              <a:avLst/>
            </a:prstGeom>
            <a:noFill/>
            <a:ln cap="flat">
              <a:noFill/>
            </a:ln>
          </p:spPr>
        </p:pic>
        <p:pic>
          <p:nvPicPr>
            <p:cNvPr id="6" name="Picture 7"/>
            <p:cNvPicPr>
              <a:picLocks noChangeAspect="1"/>
            </p:cNvPicPr>
            <p:nvPr/>
          </p:nvPicPr>
          <p:blipFill>
            <a:blip r:embed="rId5"/>
            <a:stretch>
              <a:fillRect/>
            </a:stretch>
          </p:blipFill>
          <p:spPr>
            <a:xfrm>
              <a:off x="2983239" y="2401342"/>
              <a:ext cx="810002" cy="1253441"/>
            </a:xfrm>
            <a:prstGeom prst="rect">
              <a:avLst/>
            </a:prstGeom>
            <a:noFill/>
            <a:ln cap="flat">
              <a:noFill/>
            </a:ln>
          </p:spPr>
        </p:pic>
        <p:pic>
          <p:nvPicPr>
            <p:cNvPr id="7" name="Picture 8"/>
            <p:cNvPicPr>
              <a:picLocks noChangeAspect="1"/>
            </p:cNvPicPr>
            <p:nvPr/>
          </p:nvPicPr>
          <p:blipFill>
            <a:blip r:embed="rId6"/>
            <a:stretch>
              <a:fillRect/>
            </a:stretch>
          </p:blipFill>
          <p:spPr>
            <a:xfrm>
              <a:off x="1762615" y="2393643"/>
              <a:ext cx="1223768" cy="1259412"/>
            </a:xfrm>
            <a:prstGeom prst="rect">
              <a:avLst/>
            </a:prstGeom>
            <a:noFill/>
            <a:ln cap="flat">
              <a:noFill/>
            </a:ln>
          </p:spPr>
        </p:pic>
        <p:pic>
          <p:nvPicPr>
            <p:cNvPr id="8" name="Picture 11"/>
            <p:cNvPicPr>
              <a:picLocks noChangeAspect="1"/>
            </p:cNvPicPr>
            <p:nvPr/>
          </p:nvPicPr>
          <p:blipFill>
            <a:blip r:embed="rId7"/>
            <a:stretch>
              <a:fillRect/>
            </a:stretch>
          </p:blipFill>
          <p:spPr>
            <a:xfrm>
              <a:off x="3796881" y="2391146"/>
              <a:ext cx="1194316" cy="1253441"/>
            </a:xfrm>
            <a:prstGeom prst="rect">
              <a:avLst/>
            </a:prstGeom>
            <a:noFill/>
            <a:ln cap="flat">
              <a:noFill/>
            </a:ln>
          </p:spPr>
        </p:pic>
        <p:pic>
          <p:nvPicPr>
            <p:cNvPr id="9" name="Picture 12"/>
            <p:cNvPicPr>
              <a:picLocks noChangeAspect="1"/>
            </p:cNvPicPr>
            <p:nvPr/>
          </p:nvPicPr>
          <p:blipFill>
            <a:blip r:embed="rId8"/>
            <a:stretch>
              <a:fillRect/>
            </a:stretch>
          </p:blipFill>
          <p:spPr>
            <a:xfrm>
              <a:off x="4937046" y="2766846"/>
              <a:ext cx="985933" cy="513005"/>
            </a:xfrm>
            <a:prstGeom prst="rect">
              <a:avLst/>
            </a:prstGeom>
            <a:noFill/>
            <a:ln cap="flat">
              <a:noFill/>
            </a:ln>
          </p:spPr>
        </p:pic>
        <p:pic>
          <p:nvPicPr>
            <p:cNvPr id="10" name="Picture 15"/>
            <p:cNvPicPr>
              <a:picLocks noChangeAspect="1"/>
            </p:cNvPicPr>
            <p:nvPr/>
          </p:nvPicPr>
          <p:blipFill>
            <a:blip r:embed="rId9"/>
            <a:stretch>
              <a:fillRect/>
            </a:stretch>
          </p:blipFill>
          <p:spPr>
            <a:xfrm>
              <a:off x="5915116" y="2398791"/>
              <a:ext cx="1746741" cy="1251045"/>
            </a:xfrm>
            <a:prstGeom prst="rect">
              <a:avLst/>
            </a:prstGeom>
            <a:noFill/>
            <a:ln cap="flat">
              <a:noFill/>
            </a:ln>
          </p:spPr>
        </p:pic>
        <p:pic>
          <p:nvPicPr>
            <p:cNvPr id="11" name="Picture 16"/>
            <p:cNvPicPr>
              <a:picLocks noChangeAspect="1"/>
            </p:cNvPicPr>
            <p:nvPr/>
          </p:nvPicPr>
          <p:blipFill>
            <a:blip r:embed="rId10"/>
            <a:stretch>
              <a:fillRect/>
            </a:stretch>
          </p:blipFill>
          <p:spPr>
            <a:xfrm>
              <a:off x="7284750" y="2379790"/>
              <a:ext cx="1545957" cy="1576389"/>
            </a:xfrm>
            <a:prstGeom prst="rect">
              <a:avLst/>
            </a:prstGeom>
            <a:noFill/>
            <a:ln cap="flat">
              <a:noFill/>
            </a:ln>
          </p:spPr>
        </p:pic>
        <p:pic>
          <p:nvPicPr>
            <p:cNvPr id="12" name="Picture 17"/>
            <p:cNvPicPr>
              <a:picLocks noChangeAspect="1"/>
            </p:cNvPicPr>
            <p:nvPr/>
          </p:nvPicPr>
          <p:blipFill>
            <a:blip r:embed="rId11"/>
            <a:stretch>
              <a:fillRect/>
            </a:stretch>
          </p:blipFill>
          <p:spPr>
            <a:xfrm>
              <a:off x="8887583" y="2359435"/>
              <a:ext cx="1292129" cy="1329766"/>
            </a:xfrm>
            <a:prstGeom prst="rect">
              <a:avLst/>
            </a:prstGeom>
            <a:noFill/>
            <a:ln cap="flat">
              <a:noFill/>
            </a:ln>
          </p:spPr>
        </p:pic>
        <p:pic>
          <p:nvPicPr>
            <p:cNvPr id="13" name="Picture 18"/>
            <p:cNvPicPr>
              <a:picLocks noChangeAspect="1"/>
            </p:cNvPicPr>
            <p:nvPr/>
          </p:nvPicPr>
          <p:blipFill>
            <a:blip r:embed="rId12"/>
            <a:stretch>
              <a:fillRect/>
            </a:stretch>
          </p:blipFill>
          <p:spPr>
            <a:xfrm>
              <a:off x="9852888" y="2210251"/>
              <a:ext cx="1776560" cy="1745937"/>
            </a:xfrm>
            <a:prstGeom prst="rect">
              <a:avLst/>
            </a:prstGeom>
            <a:noFill/>
            <a:ln cap="flat">
              <a:noFill/>
            </a:ln>
          </p:spPr>
        </p:pic>
      </p:grpSp>
      <p:sp>
        <p:nvSpPr>
          <p:cNvPr id="14" name="Subtitle 2"/>
          <p:cNvSpPr txBox="1">
            <a:spLocks/>
          </p:cNvSpPr>
          <p:nvPr/>
        </p:nvSpPr>
        <p:spPr>
          <a:xfrm>
            <a:off x="1597168" y="3736723"/>
            <a:ext cx="9144000" cy="1301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i="1" dirty="0" err="1" smtClean="0">
                <a:solidFill>
                  <a:schemeClr val="tx1">
                    <a:lumMod val="50000"/>
                    <a:lumOff val="50000"/>
                  </a:schemeClr>
                </a:solidFill>
              </a:rPr>
              <a:t>Majario</a:t>
            </a:r>
            <a:r>
              <a:rPr lang="en-GB" sz="3200" i="1" dirty="0" smtClean="0">
                <a:solidFill>
                  <a:schemeClr val="tx1">
                    <a:lumMod val="50000"/>
                    <a:lumOff val="50000"/>
                  </a:schemeClr>
                </a:solidFill>
              </a:rPr>
              <a:t> – Matt, James, R(</a:t>
            </a:r>
            <a:r>
              <a:rPr lang="en-GB" sz="3200" i="1" dirty="0" err="1" smtClean="0">
                <a:solidFill>
                  <a:schemeClr val="tx1">
                    <a:lumMod val="50000"/>
                    <a:lumOff val="50000"/>
                  </a:schemeClr>
                </a:solidFill>
              </a:rPr>
              <a:t>i</a:t>
            </a:r>
            <a:r>
              <a:rPr lang="en-GB" sz="3200" i="1" dirty="0" smtClean="0">
                <a:solidFill>
                  <a:schemeClr val="tx1">
                    <a:lumMod val="50000"/>
                    <a:lumOff val="50000"/>
                  </a:schemeClr>
                </a:solidFill>
              </a:rPr>
              <a:t>)</a:t>
            </a:r>
            <a:r>
              <a:rPr lang="en-GB" sz="3200" i="1" dirty="0" err="1" smtClean="0">
                <a:solidFill>
                  <a:schemeClr val="tx1">
                    <a:lumMod val="50000"/>
                    <a:lumOff val="50000"/>
                  </a:schemeClr>
                </a:solidFill>
              </a:rPr>
              <a:t>ob</a:t>
            </a:r>
            <a:endParaRPr lang="en-GB" sz="3200" i="1" dirty="0">
              <a:solidFill>
                <a:schemeClr val="tx1">
                  <a:lumMod val="50000"/>
                  <a:lumOff val="50000"/>
                </a:schemeClr>
              </a:solidFill>
            </a:endParaRPr>
          </a:p>
        </p:txBody>
      </p:sp>
    </p:spTree>
    <p:extLst>
      <p:ext uri="{BB962C8B-B14F-4D97-AF65-F5344CB8AC3E}">
        <p14:creationId xmlns:p14="http://schemas.microsoft.com/office/powerpoint/2010/main" val="465370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5552" y="1205674"/>
            <a:ext cx="7454092" cy="3539430"/>
          </a:xfrm>
          <a:prstGeom prst="rect">
            <a:avLst/>
          </a:prstGeom>
          <a:noFill/>
        </p:spPr>
        <p:txBody>
          <a:bodyPr wrap="none" rtlCol="0">
            <a:spAutoFit/>
          </a:bodyPr>
          <a:lstStyle/>
          <a:p>
            <a:pPr marL="285750" indent="-285750">
              <a:buFont typeface="Arial" panose="020B0604020202020204" pitchFamily="34" charset="0"/>
              <a:buChar char="•"/>
            </a:pPr>
            <a:r>
              <a:rPr lang="en-GB" sz="3200" dirty="0" smtClean="0"/>
              <a:t>Learning new technologies</a:t>
            </a:r>
          </a:p>
          <a:p>
            <a:pPr marL="1200150" lvl="2" indent="-285750">
              <a:buFont typeface="Arial" panose="020B0604020202020204" pitchFamily="34" charset="0"/>
              <a:buChar char="•"/>
            </a:pPr>
            <a:r>
              <a:rPr lang="en-GB" sz="3200" dirty="0" smtClean="0"/>
              <a:t>Java, JavaScript, Phaser primarily</a:t>
            </a:r>
          </a:p>
          <a:p>
            <a:pPr marL="285750" indent="-285750">
              <a:buFont typeface="Arial" panose="020B0604020202020204" pitchFamily="34" charset="0"/>
              <a:buChar char="•"/>
            </a:pPr>
            <a:r>
              <a:rPr lang="en-GB" sz="3200" dirty="0" smtClean="0"/>
              <a:t>Use of Netty with Java for sockets</a:t>
            </a:r>
          </a:p>
          <a:p>
            <a:pPr marL="1200150" lvl="2" indent="-285750">
              <a:buFont typeface="Arial" panose="020B0604020202020204" pitchFamily="34" charset="0"/>
              <a:buChar char="•"/>
            </a:pPr>
            <a:r>
              <a:rPr lang="en-GB" sz="3200" dirty="0" smtClean="0"/>
              <a:t>Random disconnects cost us a lot of </a:t>
            </a:r>
            <a:endParaRPr lang="en-GB" sz="3200" dirty="0" smtClean="0"/>
          </a:p>
          <a:p>
            <a:pPr marL="1200150" lvl="2" indent="-285750">
              <a:buFont typeface="Arial" panose="020B0604020202020204" pitchFamily="34" charset="0"/>
              <a:buChar char="•"/>
            </a:pPr>
            <a:r>
              <a:rPr lang="en-GB" sz="3200" dirty="0" smtClean="0"/>
              <a:t>development </a:t>
            </a:r>
            <a:r>
              <a:rPr lang="en-GB" sz="3200" dirty="0" smtClean="0"/>
              <a:t>time</a:t>
            </a:r>
          </a:p>
          <a:p>
            <a:pPr marL="285750" indent="-285750">
              <a:buFont typeface="Arial" panose="020B0604020202020204" pitchFamily="34" charset="0"/>
              <a:buChar char="•"/>
            </a:pPr>
            <a:r>
              <a:rPr lang="en-GB" sz="3200" dirty="0" smtClean="0"/>
              <a:t>Original idea was over ambitious</a:t>
            </a:r>
          </a:p>
          <a:p>
            <a:pPr marL="285750" indent="-285750">
              <a:buFont typeface="Arial" panose="020B0604020202020204" pitchFamily="34" charset="0"/>
              <a:buChar char="•"/>
            </a:pPr>
            <a:r>
              <a:rPr lang="en-GB" sz="3200" dirty="0" smtClean="0"/>
              <a:t>Use of Eclipse and GIT </a:t>
            </a:r>
            <a:endParaRPr lang="en-GB" sz="3200" dirty="0"/>
          </a:p>
        </p:txBody>
      </p:sp>
      <p:pic>
        <p:nvPicPr>
          <p:cNvPr id="8" name="Picture 7"/>
          <p:cNvPicPr>
            <a:picLocks noChangeAspect="1"/>
          </p:cNvPicPr>
          <p:nvPr/>
        </p:nvPicPr>
        <p:blipFill>
          <a:blip r:embed="rId2"/>
          <a:stretch>
            <a:fillRect/>
          </a:stretch>
        </p:blipFill>
        <p:spPr>
          <a:xfrm>
            <a:off x="7486650" y="2638425"/>
            <a:ext cx="4705350" cy="4219575"/>
          </a:xfrm>
          <a:prstGeom prst="rect">
            <a:avLst/>
          </a:prstGeom>
        </p:spPr>
      </p:pic>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b="1" dirty="0" smtClean="0">
                <a:effectLst>
                  <a:outerShdw blurRad="38100" dist="38100" dir="2700000" algn="tl">
                    <a:srgbClr val="000000">
                      <a:alpha val="43137"/>
                    </a:srgbClr>
                  </a:outerShdw>
                </a:effectLst>
              </a:rPr>
              <a:t>Challenges</a:t>
            </a:r>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2602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544" y="1205674"/>
            <a:ext cx="7859716" cy="2554545"/>
          </a:xfrm>
          <a:prstGeom prst="rect">
            <a:avLst/>
          </a:prstGeom>
          <a:noFill/>
        </p:spPr>
        <p:txBody>
          <a:bodyPr wrap="none" rtlCol="0">
            <a:spAutoFit/>
          </a:bodyPr>
          <a:lstStyle/>
          <a:p>
            <a:pPr marL="285750" indent="-285750">
              <a:buFont typeface="Arial" panose="020B0604020202020204" pitchFamily="34" charset="0"/>
              <a:buChar char="•"/>
            </a:pPr>
            <a:r>
              <a:rPr lang="en-GB" sz="3200" dirty="0" smtClean="0"/>
              <a:t>Fully plan each week</a:t>
            </a:r>
          </a:p>
          <a:p>
            <a:pPr marL="1657350" lvl="3" indent="-285750">
              <a:buFont typeface="Arial" panose="020B0604020202020204" pitchFamily="34" charset="0"/>
              <a:buChar char="•"/>
            </a:pPr>
            <a:r>
              <a:rPr lang="en-GB" sz="3200" dirty="0" smtClean="0"/>
              <a:t>And stick to this plan rigidly</a:t>
            </a:r>
          </a:p>
          <a:p>
            <a:pPr marL="285750" indent="-285750">
              <a:buFont typeface="Arial" panose="020B0604020202020204" pitchFamily="34" charset="0"/>
              <a:buChar char="•"/>
            </a:pPr>
            <a:r>
              <a:rPr lang="en-GB" sz="3200" dirty="0" smtClean="0"/>
              <a:t>Implement a single feature at a time</a:t>
            </a:r>
          </a:p>
          <a:p>
            <a:pPr marL="1657350" lvl="3" indent="-285750">
              <a:buFont typeface="Arial" panose="020B0604020202020204" pitchFamily="34" charset="0"/>
              <a:buChar char="•"/>
            </a:pPr>
            <a:r>
              <a:rPr lang="en-GB" sz="3200" dirty="0" smtClean="0"/>
              <a:t>In the form of proper weekly sprints</a:t>
            </a:r>
          </a:p>
          <a:p>
            <a:pPr marL="285750" indent="-285750">
              <a:buFont typeface="Arial" panose="020B0604020202020204" pitchFamily="34" charset="0"/>
              <a:buChar char="•"/>
            </a:pPr>
            <a:r>
              <a:rPr lang="en-GB" sz="3200" dirty="0" smtClean="0"/>
              <a:t>Use a different IDE</a:t>
            </a:r>
          </a:p>
        </p:txBody>
      </p:sp>
      <p:pic>
        <p:nvPicPr>
          <p:cNvPr id="6" name="Picture 5"/>
          <p:cNvPicPr>
            <a:picLocks noChangeAspect="1"/>
          </p:cNvPicPr>
          <p:nvPr/>
        </p:nvPicPr>
        <p:blipFill rotWithShape="1">
          <a:blip r:embed="rId2"/>
          <a:srcRect b="22195"/>
          <a:stretch/>
        </p:blipFill>
        <p:spPr>
          <a:xfrm>
            <a:off x="0" y="3760219"/>
            <a:ext cx="6515100" cy="3097781"/>
          </a:xfrm>
          <a:prstGeom prst="rect">
            <a:avLst/>
          </a:prstGeom>
        </p:spPr>
      </p:pic>
      <p:pic>
        <p:nvPicPr>
          <p:cNvPr id="8" name="Picture 7"/>
          <p:cNvPicPr>
            <a:picLocks noChangeAspect="1"/>
          </p:cNvPicPr>
          <p:nvPr/>
        </p:nvPicPr>
        <p:blipFill>
          <a:blip r:embed="rId3"/>
          <a:stretch>
            <a:fillRect/>
          </a:stretch>
        </p:blipFill>
        <p:spPr>
          <a:xfrm>
            <a:off x="10896600" y="5905500"/>
            <a:ext cx="1676400" cy="1676400"/>
          </a:xfrm>
          <a:prstGeom prst="rect">
            <a:avLst/>
          </a:prstGeom>
        </p:spPr>
      </p:pic>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b="1" dirty="0" smtClean="0">
                <a:effectLst>
                  <a:outerShdw blurRad="38100" dist="38100" dir="2700000" algn="tl">
                    <a:srgbClr val="000000">
                      <a:alpha val="43137"/>
                    </a:srgbClr>
                  </a:outerShdw>
                </a:effectLst>
              </a:rPr>
              <a:t>What would we do differently?</a:t>
            </a:r>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7925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45860" r="20382"/>
          <a:stretch/>
        </p:blipFill>
        <p:spPr>
          <a:xfrm>
            <a:off x="6398135" y="-7620"/>
            <a:ext cx="5793865" cy="3522111"/>
          </a:xfrm>
          <a:prstGeom prst="rect">
            <a:avLst/>
          </a:prstGeom>
        </p:spPr>
      </p:pic>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Game </a:t>
            </a:r>
            <a:r>
              <a:rPr lang="en-GB" b="1" dirty="0" smtClean="0">
                <a:solidFill>
                  <a:schemeClr val="tx1">
                    <a:lumMod val="85000"/>
                    <a:lumOff val="15000"/>
                  </a:schemeClr>
                </a:solidFill>
                <a:effectLst>
                  <a:outerShdw blurRad="38100" dist="38100" dir="2700000" algn="tl">
                    <a:srgbClr val="000000">
                      <a:alpha val="43137"/>
                    </a:srgbClr>
                  </a:outerShdw>
                </a:effectLst>
              </a:rPr>
              <a:t>Origins</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10515600" cy="4727576"/>
          </a:xfrm>
        </p:spPr>
        <p:txBody>
          <a:bodyPr>
            <a:normAutofit lnSpcReduction="10000"/>
          </a:bodyPr>
          <a:lstStyle/>
          <a:p>
            <a:r>
              <a:rPr lang="en-GB" dirty="0" smtClean="0">
                <a:solidFill>
                  <a:schemeClr val="tx1">
                    <a:lumMod val="85000"/>
                    <a:lumOff val="15000"/>
                  </a:schemeClr>
                </a:solidFill>
              </a:rPr>
              <a:t>Considered genres;</a:t>
            </a:r>
          </a:p>
          <a:p>
            <a:pPr lvl="1"/>
            <a:r>
              <a:rPr lang="en-GB" dirty="0" smtClean="0">
                <a:solidFill>
                  <a:schemeClr val="tx1">
                    <a:lumMod val="85000"/>
                    <a:lumOff val="15000"/>
                  </a:schemeClr>
                </a:solidFill>
              </a:rPr>
              <a:t>Reaction (Mario Party)</a:t>
            </a:r>
          </a:p>
          <a:p>
            <a:pPr lvl="1"/>
            <a:r>
              <a:rPr lang="en-GB" dirty="0" smtClean="0">
                <a:solidFill>
                  <a:schemeClr val="tx1">
                    <a:lumMod val="85000"/>
                    <a:lumOff val="15000"/>
                  </a:schemeClr>
                </a:solidFill>
              </a:rPr>
              <a:t>Simulation (Sims)</a:t>
            </a:r>
          </a:p>
          <a:p>
            <a:pPr lvl="1"/>
            <a:r>
              <a:rPr lang="en-GB" dirty="0" smtClean="0">
                <a:solidFill>
                  <a:schemeClr val="tx1">
                    <a:lumMod val="85000"/>
                    <a:lumOff val="15000"/>
                  </a:schemeClr>
                </a:solidFill>
              </a:rPr>
              <a:t>Board Games (Risk) </a:t>
            </a:r>
          </a:p>
          <a:p>
            <a:pPr lvl="1"/>
            <a:r>
              <a:rPr lang="en-GB" dirty="0" smtClean="0">
                <a:solidFill>
                  <a:schemeClr val="tx1">
                    <a:lumMod val="85000"/>
                    <a:lumOff val="15000"/>
                  </a:schemeClr>
                </a:solidFill>
              </a:rPr>
              <a:t>RTS (Age of Empires)</a:t>
            </a:r>
          </a:p>
          <a:p>
            <a:pPr lvl="1"/>
            <a:endParaRPr lang="en-GB" dirty="0" smtClean="0">
              <a:solidFill>
                <a:schemeClr val="tx1">
                  <a:lumMod val="85000"/>
                  <a:lumOff val="15000"/>
                </a:schemeClr>
              </a:solidFill>
            </a:endParaRPr>
          </a:p>
          <a:p>
            <a:r>
              <a:rPr lang="en-GB" dirty="0" smtClean="0">
                <a:solidFill>
                  <a:schemeClr val="tx1">
                    <a:lumMod val="85000"/>
                    <a:lumOff val="15000"/>
                  </a:schemeClr>
                </a:solidFill>
              </a:rPr>
              <a:t>Agreed on an RTS Genre taking inspiration from Command &amp; Conquer </a:t>
            </a:r>
            <a:r>
              <a:rPr lang="en-GB" dirty="0">
                <a:solidFill>
                  <a:schemeClr val="tx1">
                    <a:lumMod val="85000"/>
                    <a:lumOff val="15000"/>
                  </a:schemeClr>
                </a:solidFill>
              </a:rPr>
              <a:t>Tiberium Twilight</a:t>
            </a:r>
            <a:endParaRPr lang="en-GB" dirty="0" smtClean="0">
              <a:solidFill>
                <a:schemeClr val="tx1">
                  <a:lumMod val="85000"/>
                  <a:lumOff val="15000"/>
                </a:schemeClr>
              </a:solidFill>
            </a:endParaRPr>
          </a:p>
          <a:p>
            <a:endParaRPr lang="en-GB" dirty="0" smtClean="0">
              <a:solidFill>
                <a:schemeClr val="tx1">
                  <a:lumMod val="85000"/>
                  <a:lumOff val="15000"/>
                </a:schemeClr>
              </a:solidFill>
            </a:endParaRPr>
          </a:p>
          <a:p>
            <a:r>
              <a:rPr lang="en-GB" dirty="0" smtClean="0">
                <a:solidFill>
                  <a:schemeClr val="tx1">
                    <a:lumMod val="85000"/>
                    <a:lumOff val="15000"/>
                  </a:schemeClr>
                </a:solidFill>
              </a:rPr>
              <a:t>Resultantly </a:t>
            </a:r>
            <a:r>
              <a:rPr lang="en-GB" dirty="0" smtClean="0">
                <a:solidFill>
                  <a:schemeClr val="tx1">
                    <a:lumMod val="85000"/>
                    <a:lumOff val="15000"/>
                  </a:schemeClr>
                </a:solidFill>
              </a:rPr>
              <a:t>we felt by being browser-based for accessibility and by implementing a full top-down implementation our game was unique. </a:t>
            </a:r>
          </a:p>
          <a:p>
            <a:endParaRPr lang="en-GB" dirty="0" smtClean="0">
              <a:solidFill>
                <a:schemeClr val="tx1">
                  <a:lumMod val="85000"/>
                  <a:lumOff val="15000"/>
                </a:schemeClr>
              </a:solidFill>
            </a:endParaRPr>
          </a:p>
        </p:txBody>
      </p:sp>
    </p:spTree>
    <p:extLst>
      <p:ext uri="{BB962C8B-B14F-4D97-AF65-F5344CB8AC3E}">
        <p14:creationId xmlns:p14="http://schemas.microsoft.com/office/powerpoint/2010/main" val="16027320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26435" b="8992"/>
          <a:stretch/>
        </p:blipFill>
        <p:spPr>
          <a:xfrm>
            <a:off x="8175625" y="1076074"/>
            <a:ext cx="4029075" cy="5781926"/>
          </a:xfrm>
          <a:prstGeom prst="rect">
            <a:avLst/>
          </a:prstGeom>
        </p:spPr>
      </p:pic>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What we did</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lnSpcReduction="10000"/>
          </a:bodyPr>
          <a:lstStyle/>
          <a:p>
            <a:r>
              <a:rPr lang="en-GB" dirty="0" smtClean="0">
                <a:solidFill>
                  <a:schemeClr val="tx1">
                    <a:lumMod val="85000"/>
                    <a:lumOff val="15000"/>
                  </a:schemeClr>
                </a:solidFill>
              </a:rPr>
              <a:t>Created feature plan for the game</a:t>
            </a:r>
          </a:p>
          <a:p>
            <a:endParaRPr lang="en-GB" dirty="0" smtClean="0">
              <a:solidFill>
                <a:schemeClr val="tx1">
                  <a:lumMod val="85000"/>
                  <a:lumOff val="15000"/>
                </a:schemeClr>
              </a:solidFill>
            </a:endParaRPr>
          </a:p>
          <a:p>
            <a:r>
              <a:rPr lang="en-GB" dirty="0" smtClean="0">
                <a:solidFill>
                  <a:schemeClr val="tx1">
                    <a:lumMod val="85000"/>
                    <a:lumOff val="15000"/>
                  </a:schemeClr>
                </a:solidFill>
              </a:rPr>
              <a:t>Tailored the plan for scalability</a:t>
            </a:r>
          </a:p>
          <a:p>
            <a:endParaRPr lang="en-GB" dirty="0" smtClean="0">
              <a:solidFill>
                <a:schemeClr val="tx1">
                  <a:lumMod val="85000"/>
                  <a:lumOff val="15000"/>
                </a:schemeClr>
              </a:solidFill>
            </a:endParaRPr>
          </a:p>
          <a:p>
            <a:r>
              <a:rPr lang="en-GB" dirty="0" smtClean="0">
                <a:solidFill>
                  <a:schemeClr val="tx1">
                    <a:lumMod val="85000"/>
                    <a:lumOff val="15000"/>
                  </a:schemeClr>
                </a:solidFill>
              </a:rPr>
              <a:t>Fundamentals implemented first</a:t>
            </a:r>
          </a:p>
          <a:p>
            <a:pPr lvl="1"/>
            <a:r>
              <a:rPr lang="en-GB" dirty="0" smtClean="0">
                <a:solidFill>
                  <a:schemeClr val="tx1">
                    <a:lumMod val="85000"/>
                    <a:lumOff val="15000"/>
                  </a:schemeClr>
                </a:solidFill>
              </a:rPr>
              <a:t>Once stable e</a:t>
            </a:r>
            <a:r>
              <a:rPr lang="en-GB" dirty="0" smtClean="0">
                <a:solidFill>
                  <a:schemeClr val="tx1">
                    <a:lumMod val="85000"/>
                    <a:lumOff val="15000"/>
                  </a:schemeClr>
                </a:solidFill>
              </a:rPr>
              <a:t>xtra features were added</a:t>
            </a:r>
          </a:p>
          <a:p>
            <a:pPr lvl="1"/>
            <a:endParaRPr lang="en-GB" dirty="0" smtClean="0">
              <a:solidFill>
                <a:schemeClr val="tx1">
                  <a:lumMod val="85000"/>
                  <a:lumOff val="15000"/>
                </a:schemeClr>
              </a:solidFill>
            </a:endParaRPr>
          </a:p>
          <a:p>
            <a:r>
              <a:rPr lang="en-GB" dirty="0" smtClean="0">
                <a:solidFill>
                  <a:schemeClr val="tx1">
                    <a:lumMod val="85000"/>
                    <a:lumOff val="15000"/>
                  </a:schemeClr>
                </a:solidFill>
              </a:rPr>
              <a:t>Testing occurred semi-regularly</a:t>
            </a:r>
            <a:endParaRPr lang="en-GB" dirty="0" smtClean="0">
              <a:solidFill>
                <a:schemeClr val="tx1">
                  <a:lumMod val="85000"/>
                  <a:lumOff val="15000"/>
                </a:schemeClr>
              </a:solidFill>
            </a:endParaRPr>
          </a:p>
          <a:p>
            <a:pPr lvl="1"/>
            <a:r>
              <a:rPr lang="en-GB" dirty="0" smtClean="0">
                <a:solidFill>
                  <a:schemeClr val="tx1">
                    <a:lumMod val="85000"/>
                    <a:lumOff val="15000"/>
                  </a:schemeClr>
                </a:solidFill>
              </a:rPr>
              <a:t>Features tested on implementation</a:t>
            </a:r>
          </a:p>
          <a:p>
            <a:pPr lvl="1"/>
            <a:r>
              <a:rPr lang="en-GB" dirty="0" smtClean="0">
                <a:solidFill>
                  <a:schemeClr val="tx1">
                    <a:lumMod val="85000"/>
                    <a:lumOff val="15000"/>
                  </a:schemeClr>
                </a:solidFill>
              </a:rPr>
              <a:t>Sam and Steve tested ‘stable’ builds on Fridays</a:t>
            </a:r>
          </a:p>
          <a:p>
            <a:pPr lvl="1"/>
            <a:r>
              <a:rPr lang="en-GB" dirty="0" smtClean="0">
                <a:solidFill>
                  <a:schemeClr val="tx1">
                    <a:lumMod val="85000"/>
                    <a:lumOff val="15000"/>
                  </a:schemeClr>
                </a:solidFill>
              </a:rPr>
              <a:t>Alpha testing was done by friendly office testers</a:t>
            </a:r>
            <a:endParaRPr lang="en-GB" dirty="0">
              <a:solidFill>
                <a:schemeClr val="tx1">
                  <a:lumMod val="85000"/>
                  <a:lumOff val="15000"/>
                </a:schemeClr>
              </a:solidFill>
            </a:endParaRPr>
          </a:p>
        </p:txBody>
      </p:sp>
    </p:spTree>
    <p:extLst>
      <p:ext uri="{BB962C8B-B14F-4D97-AF65-F5344CB8AC3E}">
        <p14:creationId xmlns:p14="http://schemas.microsoft.com/office/powerpoint/2010/main" val="987189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05125" y="561975"/>
            <a:ext cx="9286875" cy="6296025"/>
          </a:xfrm>
          <a:prstGeom prst="rect">
            <a:avLst/>
          </a:prstGeom>
        </p:spPr>
      </p:pic>
      <p:sp>
        <p:nvSpPr>
          <p:cNvPr id="2" name="Title 1"/>
          <p:cNvSpPr>
            <a:spLocks noGrp="1"/>
          </p:cNvSpPr>
          <p:nvPr>
            <p:ph type="title"/>
          </p:nvPr>
        </p:nvSpPr>
        <p:spPr/>
        <p:txBody>
          <a:bodyPr/>
          <a:lstStyle/>
          <a:p>
            <a:r>
              <a:rPr lang="en-GB" b="1" dirty="0" smtClean="0">
                <a:effectLst>
                  <a:outerShdw blurRad="38100" dist="38100" dir="2700000" algn="tl">
                    <a:srgbClr val="000000">
                      <a:alpha val="43137"/>
                    </a:srgbClr>
                  </a:outerShdw>
                </a:effectLst>
              </a:rPr>
              <a:t>Key Technologies</a:t>
            </a:r>
            <a:endParaRPr lang="en-GB"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GB" dirty="0" smtClean="0"/>
              <a:t>Backend Server:</a:t>
            </a:r>
          </a:p>
          <a:p>
            <a:pPr lvl="1"/>
            <a:r>
              <a:rPr lang="en-GB" dirty="0" smtClean="0"/>
              <a:t>Java, Netty, REST Easy, MySQL</a:t>
            </a:r>
          </a:p>
          <a:p>
            <a:pPr lvl="1"/>
            <a:endParaRPr lang="en-GB" dirty="0"/>
          </a:p>
          <a:p>
            <a:r>
              <a:rPr lang="en-GB" dirty="0" smtClean="0"/>
              <a:t>Frontend Client:</a:t>
            </a:r>
          </a:p>
          <a:p>
            <a:pPr lvl="1"/>
            <a:r>
              <a:rPr lang="en-GB" dirty="0" smtClean="0"/>
              <a:t>Angular, </a:t>
            </a:r>
            <a:r>
              <a:rPr lang="en-GB" dirty="0" err="1" smtClean="0"/>
              <a:t>Phaser</a:t>
            </a:r>
            <a:r>
              <a:rPr lang="en-GB" dirty="0" smtClean="0"/>
              <a:t>, HTML5, CSS3, </a:t>
            </a:r>
            <a:r>
              <a:rPr lang="en-GB" dirty="0" err="1" smtClean="0"/>
              <a:t>SocketIO</a:t>
            </a:r>
            <a:endParaRPr lang="en-GB" dirty="0" smtClean="0"/>
          </a:p>
          <a:p>
            <a:pPr lvl="1"/>
            <a:endParaRPr lang="en-GB" dirty="0"/>
          </a:p>
          <a:p>
            <a:r>
              <a:rPr lang="en-GB" dirty="0" smtClean="0"/>
              <a:t>Other:</a:t>
            </a:r>
          </a:p>
          <a:p>
            <a:pPr lvl="1"/>
            <a:r>
              <a:rPr lang="en-GB" dirty="0" smtClean="0"/>
              <a:t>GIMP 2.8, Git, JIRA, Eclipse</a:t>
            </a:r>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609256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26735"/>
          <a:stretch/>
        </p:blipFill>
        <p:spPr>
          <a:xfrm>
            <a:off x="4200525" y="4295775"/>
            <a:ext cx="7991475" cy="2714625"/>
          </a:xfrm>
          <a:prstGeom prst="rect">
            <a:avLst/>
          </a:prstGeom>
        </p:spPr>
      </p:pic>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Project Progress Diary</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10121900" cy="4351338"/>
          </a:xfrm>
        </p:spPr>
        <p:txBody>
          <a:bodyPr>
            <a:normAutofit lnSpcReduction="10000"/>
          </a:bodyPr>
          <a:lstStyle/>
          <a:p>
            <a:r>
              <a:rPr lang="en-GB" dirty="0" smtClean="0">
                <a:solidFill>
                  <a:schemeClr val="tx1">
                    <a:lumMod val="85000"/>
                    <a:lumOff val="15000"/>
                  </a:schemeClr>
                </a:solidFill>
              </a:rPr>
              <a:t>Week 1 :</a:t>
            </a:r>
          </a:p>
          <a:p>
            <a:pPr lvl="1"/>
            <a:r>
              <a:rPr lang="en-GB" dirty="0" smtClean="0">
                <a:solidFill>
                  <a:schemeClr val="tx1">
                    <a:lumMod val="85000"/>
                    <a:lumOff val="15000"/>
                  </a:schemeClr>
                </a:solidFill>
              </a:rPr>
              <a:t>Brainstorming, Approach to development, Proof of concept for some technologies, Game engine research, Server skeleton constructed</a:t>
            </a:r>
          </a:p>
          <a:p>
            <a:pPr lvl="1"/>
            <a:endParaRPr lang="en-GB" dirty="0">
              <a:solidFill>
                <a:schemeClr val="tx1">
                  <a:lumMod val="85000"/>
                  <a:lumOff val="15000"/>
                </a:schemeClr>
              </a:solidFill>
            </a:endParaRPr>
          </a:p>
          <a:p>
            <a:r>
              <a:rPr lang="en-GB" dirty="0" smtClean="0">
                <a:solidFill>
                  <a:schemeClr val="tx1">
                    <a:lumMod val="85000"/>
                    <a:lumOff val="15000"/>
                  </a:schemeClr>
                </a:solidFill>
              </a:rPr>
              <a:t>Week 2 :</a:t>
            </a:r>
          </a:p>
          <a:p>
            <a:pPr lvl="1"/>
            <a:r>
              <a:rPr lang="en-GB" dirty="0" smtClean="0">
                <a:solidFill>
                  <a:schemeClr val="tx1">
                    <a:lumMod val="85000"/>
                    <a:lumOff val="15000"/>
                  </a:schemeClr>
                </a:solidFill>
              </a:rPr>
              <a:t>Game Engine &amp; Netty </a:t>
            </a:r>
            <a:r>
              <a:rPr lang="en-GB" dirty="0" err="1" smtClean="0">
                <a:solidFill>
                  <a:schemeClr val="tx1">
                    <a:lumMod val="85000"/>
                    <a:lumOff val="15000"/>
                  </a:schemeClr>
                </a:solidFill>
              </a:rPr>
              <a:t>PoCs</a:t>
            </a:r>
            <a:r>
              <a:rPr lang="en-GB" dirty="0" smtClean="0">
                <a:solidFill>
                  <a:schemeClr val="tx1">
                    <a:lumMod val="85000"/>
                    <a:lumOff val="15000"/>
                  </a:schemeClr>
                </a:solidFill>
              </a:rPr>
              <a:t>, UX web application design, </a:t>
            </a:r>
            <a:r>
              <a:rPr lang="en-GB" dirty="0" err="1" smtClean="0">
                <a:solidFill>
                  <a:schemeClr val="tx1">
                    <a:lumMod val="85000"/>
                    <a:lumOff val="15000"/>
                  </a:schemeClr>
                </a:solidFill>
              </a:rPr>
              <a:t>Clientside</a:t>
            </a:r>
            <a:r>
              <a:rPr lang="en-GB" dirty="0" smtClean="0">
                <a:solidFill>
                  <a:schemeClr val="tx1">
                    <a:lumMod val="85000"/>
                    <a:lumOff val="15000"/>
                  </a:schemeClr>
                </a:solidFill>
              </a:rPr>
              <a:t> turrets, Work on Login, Registration &amp; Servers</a:t>
            </a:r>
          </a:p>
          <a:p>
            <a:pPr lvl="1"/>
            <a:endParaRPr lang="en-GB" dirty="0" smtClean="0">
              <a:solidFill>
                <a:schemeClr val="tx1">
                  <a:lumMod val="85000"/>
                  <a:lumOff val="15000"/>
                </a:schemeClr>
              </a:solidFill>
            </a:endParaRPr>
          </a:p>
          <a:p>
            <a:r>
              <a:rPr lang="en-GB" dirty="0" smtClean="0">
                <a:solidFill>
                  <a:schemeClr val="tx1">
                    <a:lumMod val="85000"/>
                    <a:lumOff val="15000"/>
                  </a:schemeClr>
                </a:solidFill>
              </a:rPr>
              <a:t>Week 3 :</a:t>
            </a:r>
          </a:p>
          <a:p>
            <a:pPr lvl="1"/>
            <a:r>
              <a:rPr lang="en-GB" dirty="0" smtClean="0">
                <a:solidFill>
                  <a:schemeClr val="tx1">
                    <a:lumMod val="85000"/>
                    <a:lumOff val="15000"/>
                  </a:schemeClr>
                </a:solidFill>
              </a:rPr>
              <a:t>Work on UI, Socket server constructed, Work on Game Lobby, Server engine skeleton constructed</a:t>
            </a:r>
            <a:endParaRPr lang="en-GB" dirty="0" smtClean="0">
              <a:solidFill>
                <a:schemeClr val="tx1">
                  <a:lumMod val="85000"/>
                  <a:lumOff val="15000"/>
                </a:schemeClr>
              </a:solidFill>
            </a:endParaRPr>
          </a:p>
          <a:p>
            <a:endParaRPr lang="en-GB" dirty="0">
              <a:solidFill>
                <a:schemeClr val="tx1">
                  <a:lumMod val="85000"/>
                  <a:lumOff val="15000"/>
                </a:schemeClr>
              </a:solidFill>
            </a:endParaRPr>
          </a:p>
        </p:txBody>
      </p:sp>
    </p:spTree>
    <p:extLst>
      <p:ext uri="{BB962C8B-B14F-4D97-AF65-F5344CB8AC3E}">
        <p14:creationId xmlns:p14="http://schemas.microsoft.com/office/powerpoint/2010/main" val="264979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26735"/>
          <a:stretch/>
        </p:blipFill>
        <p:spPr>
          <a:xfrm>
            <a:off x="4200525" y="4143375"/>
            <a:ext cx="7991475" cy="2714625"/>
          </a:xfrm>
          <a:prstGeom prst="rect">
            <a:avLst/>
          </a:prstGeom>
        </p:spPr>
      </p:pic>
      <p:sp>
        <p:nvSpPr>
          <p:cNvPr id="2" name="Title 1"/>
          <p:cNvSpPr>
            <a:spLocks noGrp="1"/>
          </p:cNvSpPr>
          <p:nvPr>
            <p:ph type="title"/>
          </p:nvPr>
        </p:nvSpPr>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Project Progress Diary</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lnSpcReduction="10000"/>
          </a:bodyPr>
          <a:lstStyle/>
          <a:p>
            <a:r>
              <a:rPr lang="en-GB" dirty="0">
                <a:solidFill>
                  <a:schemeClr val="tx1">
                    <a:lumMod val="85000"/>
                    <a:lumOff val="15000"/>
                  </a:schemeClr>
                </a:solidFill>
              </a:rPr>
              <a:t>Week </a:t>
            </a:r>
            <a:r>
              <a:rPr lang="en-GB" dirty="0" smtClean="0">
                <a:solidFill>
                  <a:schemeClr val="tx1">
                    <a:lumMod val="85000"/>
                    <a:lumOff val="15000"/>
                  </a:schemeClr>
                </a:solidFill>
              </a:rPr>
              <a:t>4 </a:t>
            </a:r>
            <a:r>
              <a:rPr lang="en-GB" dirty="0">
                <a:solidFill>
                  <a:schemeClr val="tx1">
                    <a:lumMod val="85000"/>
                    <a:lumOff val="15000"/>
                  </a:schemeClr>
                </a:solidFill>
              </a:rPr>
              <a:t>:</a:t>
            </a:r>
          </a:p>
          <a:p>
            <a:pPr lvl="1"/>
            <a:endParaRPr lang="en-GB" dirty="0" smtClean="0">
              <a:solidFill>
                <a:schemeClr val="tx1">
                  <a:lumMod val="85000"/>
                  <a:lumOff val="15000"/>
                </a:schemeClr>
              </a:solidFill>
            </a:endParaRPr>
          </a:p>
          <a:p>
            <a:pPr lvl="1"/>
            <a:endParaRPr lang="en-GB" dirty="0">
              <a:solidFill>
                <a:schemeClr val="tx1">
                  <a:lumMod val="85000"/>
                  <a:lumOff val="15000"/>
                </a:schemeClr>
              </a:solidFill>
            </a:endParaRPr>
          </a:p>
          <a:p>
            <a:r>
              <a:rPr lang="en-GB" dirty="0">
                <a:solidFill>
                  <a:schemeClr val="tx1">
                    <a:lumMod val="85000"/>
                    <a:lumOff val="15000"/>
                  </a:schemeClr>
                </a:solidFill>
              </a:rPr>
              <a:t>Week </a:t>
            </a:r>
            <a:r>
              <a:rPr lang="en-GB" dirty="0" smtClean="0">
                <a:solidFill>
                  <a:schemeClr val="tx1">
                    <a:lumMod val="85000"/>
                    <a:lumOff val="15000"/>
                  </a:schemeClr>
                </a:solidFill>
              </a:rPr>
              <a:t>5 </a:t>
            </a:r>
            <a:r>
              <a:rPr lang="en-GB" dirty="0">
                <a:solidFill>
                  <a:schemeClr val="tx1">
                    <a:lumMod val="85000"/>
                    <a:lumOff val="15000"/>
                  </a:schemeClr>
                </a:solidFill>
              </a:rPr>
              <a:t>:</a:t>
            </a:r>
          </a:p>
          <a:p>
            <a:pPr lvl="1"/>
            <a:endParaRPr lang="en-GB" dirty="0" smtClean="0">
              <a:solidFill>
                <a:schemeClr val="tx1">
                  <a:lumMod val="85000"/>
                  <a:lumOff val="15000"/>
                </a:schemeClr>
              </a:solidFill>
            </a:endParaRPr>
          </a:p>
          <a:p>
            <a:pPr lvl="1"/>
            <a:endParaRPr lang="en-GB" dirty="0" smtClean="0">
              <a:solidFill>
                <a:schemeClr val="tx1">
                  <a:lumMod val="85000"/>
                  <a:lumOff val="15000"/>
                </a:schemeClr>
              </a:solidFill>
            </a:endParaRPr>
          </a:p>
          <a:p>
            <a:r>
              <a:rPr lang="en-GB" dirty="0" smtClean="0">
                <a:solidFill>
                  <a:schemeClr val="tx1">
                    <a:lumMod val="85000"/>
                    <a:lumOff val="15000"/>
                  </a:schemeClr>
                </a:solidFill>
              </a:rPr>
              <a:t>Week 6 </a:t>
            </a:r>
            <a:r>
              <a:rPr lang="en-GB" dirty="0">
                <a:solidFill>
                  <a:schemeClr val="tx1">
                    <a:lumMod val="85000"/>
                    <a:lumOff val="15000"/>
                  </a:schemeClr>
                </a:solidFill>
              </a:rPr>
              <a:t>:</a:t>
            </a:r>
          </a:p>
          <a:p>
            <a:pPr lvl="1"/>
            <a:endParaRPr lang="en-GB" dirty="0" smtClean="0">
              <a:solidFill>
                <a:schemeClr val="tx1">
                  <a:lumMod val="85000"/>
                  <a:lumOff val="15000"/>
                </a:schemeClr>
              </a:solidFill>
            </a:endParaRPr>
          </a:p>
          <a:p>
            <a:pPr lvl="1"/>
            <a:endParaRPr lang="en-GB" dirty="0">
              <a:solidFill>
                <a:schemeClr val="tx1">
                  <a:lumMod val="85000"/>
                  <a:lumOff val="15000"/>
                </a:schemeClr>
              </a:solidFill>
            </a:endParaRPr>
          </a:p>
          <a:p>
            <a:r>
              <a:rPr lang="en-GB" dirty="0" smtClean="0">
                <a:solidFill>
                  <a:schemeClr val="tx1">
                    <a:lumMod val="85000"/>
                    <a:lumOff val="15000"/>
                  </a:schemeClr>
                </a:solidFill>
              </a:rPr>
              <a:t>Week 7 : </a:t>
            </a:r>
          </a:p>
          <a:p>
            <a:pPr lvl="1"/>
            <a:endParaRPr lang="en-GB" dirty="0">
              <a:solidFill>
                <a:schemeClr val="tx1">
                  <a:lumMod val="85000"/>
                  <a:lumOff val="15000"/>
                </a:schemeClr>
              </a:solidFill>
            </a:endParaRPr>
          </a:p>
          <a:p>
            <a:endParaRPr lang="en-GB" dirty="0" smtClean="0">
              <a:solidFill>
                <a:schemeClr val="tx1">
                  <a:lumMod val="85000"/>
                  <a:lumOff val="15000"/>
                </a:schemeClr>
              </a:solidFill>
            </a:endParaRPr>
          </a:p>
          <a:p>
            <a:endParaRPr lang="en-GB" dirty="0" smtClean="0">
              <a:solidFill>
                <a:schemeClr val="tx1">
                  <a:lumMod val="85000"/>
                  <a:lumOff val="15000"/>
                </a:schemeClr>
              </a:solidFill>
            </a:endParaRPr>
          </a:p>
          <a:p>
            <a:endParaRPr lang="en-GB" dirty="0">
              <a:solidFill>
                <a:schemeClr val="tx1">
                  <a:lumMod val="85000"/>
                  <a:lumOff val="15000"/>
                </a:schemeClr>
              </a:solidFill>
            </a:endParaRPr>
          </a:p>
        </p:txBody>
      </p:sp>
    </p:spTree>
    <p:extLst>
      <p:ext uri="{BB962C8B-B14F-4D97-AF65-F5344CB8AC3E}">
        <p14:creationId xmlns:p14="http://schemas.microsoft.com/office/powerpoint/2010/main" val="3214682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7800" y="365125"/>
            <a:ext cx="8636000" cy="1325563"/>
          </a:xfrm>
        </p:spPr>
        <p:txBody>
          <a:bodyPr/>
          <a:lstStyle/>
          <a:p>
            <a:r>
              <a:rPr lang="en-GB" b="1" dirty="0" smtClean="0">
                <a:solidFill>
                  <a:schemeClr val="tx1">
                    <a:lumMod val="85000"/>
                    <a:lumOff val="15000"/>
                  </a:schemeClr>
                </a:solidFill>
                <a:effectLst>
                  <a:outerShdw blurRad="38100" dist="38100" dir="2700000" algn="tl">
                    <a:srgbClr val="000000">
                      <a:alpha val="43137"/>
                    </a:srgbClr>
                  </a:outerShdw>
                </a:effectLst>
              </a:rPr>
              <a:t>Creating Assets</a:t>
            </a:r>
            <a:endParaRPr lang="en-GB" b="1" dirty="0">
              <a:solidFill>
                <a:schemeClr val="tx1">
                  <a:lumMod val="85000"/>
                  <a:lumOff val="1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530600" y="1825625"/>
            <a:ext cx="7823200" cy="4351338"/>
          </a:xfrm>
        </p:spPr>
        <p:txBody>
          <a:bodyPr>
            <a:normAutofit/>
          </a:bodyPr>
          <a:lstStyle/>
          <a:p>
            <a:r>
              <a:rPr lang="en-GB" dirty="0" smtClean="0">
                <a:solidFill>
                  <a:schemeClr val="tx1">
                    <a:lumMod val="85000"/>
                    <a:lumOff val="15000"/>
                  </a:schemeClr>
                </a:solidFill>
              </a:rPr>
              <a:t>Created using GIMP 2.8</a:t>
            </a:r>
          </a:p>
          <a:p>
            <a:r>
              <a:rPr lang="en-GB" dirty="0" smtClean="0">
                <a:solidFill>
                  <a:schemeClr val="tx1">
                    <a:lumMod val="85000"/>
                    <a:lumOff val="15000"/>
                  </a:schemeClr>
                </a:solidFill>
              </a:rPr>
              <a:t>Original sprite designs</a:t>
            </a:r>
            <a:endParaRPr lang="en-GB" dirty="0" smtClean="0">
              <a:solidFill>
                <a:schemeClr val="tx1">
                  <a:lumMod val="85000"/>
                  <a:lumOff val="15000"/>
                </a:schemeClr>
              </a:solidFill>
            </a:endParaRPr>
          </a:p>
          <a:p>
            <a:endParaRPr lang="en-GB" dirty="0" smtClean="0">
              <a:solidFill>
                <a:schemeClr val="tx1">
                  <a:lumMod val="85000"/>
                  <a:lumOff val="15000"/>
                </a:schemeClr>
              </a:solidFill>
            </a:endParaRPr>
          </a:p>
          <a:p>
            <a:endParaRPr lang="en-GB" dirty="0">
              <a:solidFill>
                <a:schemeClr val="tx1">
                  <a:lumMod val="85000"/>
                  <a:lumOff val="15000"/>
                </a:schemeClr>
              </a:solidFill>
            </a:endParaRPr>
          </a:p>
        </p:txBody>
      </p:sp>
      <p:pic>
        <p:nvPicPr>
          <p:cNvPr id="6" name="Picture 5"/>
          <p:cNvPicPr>
            <a:picLocks noChangeAspect="1"/>
          </p:cNvPicPr>
          <p:nvPr/>
        </p:nvPicPr>
        <p:blipFill rotWithShape="1">
          <a:blip r:embed="rId3"/>
          <a:srcRect l="8591"/>
          <a:stretch/>
        </p:blipFill>
        <p:spPr>
          <a:xfrm>
            <a:off x="-12700" y="0"/>
            <a:ext cx="3804857"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582271" y="1526857"/>
            <a:ext cx="1521714" cy="22825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578" y="3713035"/>
            <a:ext cx="2857500" cy="28575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3657" y="4130611"/>
            <a:ext cx="1682370" cy="1682370"/>
          </a:xfrm>
          <a:prstGeom prst="rect">
            <a:avLst/>
          </a:prstGeom>
        </p:spPr>
      </p:pic>
    </p:spTree>
    <p:extLst>
      <p:ext uri="{BB962C8B-B14F-4D97-AF65-F5344CB8AC3E}">
        <p14:creationId xmlns:p14="http://schemas.microsoft.com/office/powerpoint/2010/main" val="3698221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800" y="5429250"/>
            <a:ext cx="12058650" cy="1428750"/>
          </a:xfrm>
          <a:prstGeom prst="rect">
            <a:avLst/>
          </a:prstGeom>
        </p:spPr>
      </p:pic>
      <p:sp>
        <p:nvSpPr>
          <p:cNvPr id="3" name="Content Placeholder 2"/>
          <p:cNvSpPr>
            <a:spLocks noGrp="1"/>
          </p:cNvSpPr>
          <p:nvPr>
            <p:ph idx="1"/>
          </p:nvPr>
        </p:nvSpPr>
        <p:spPr/>
        <p:txBody>
          <a:bodyPr/>
          <a:lstStyle/>
          <a:p>
            <a:r>
              <a:rPr lang="en-GB" dirty="0" smtClean="0"/>
              <a:t>When choosing what technologies to use we were mindful to choose those that were available and used within Scott Logic.</a:t>
            </a:r>
          </a:p>
          <a:p>
            <a:r>
              <a:rPr lang="en-GB" dirty="0" smtClean="0"/>
              <a:t>For the server we chose to go with Java as it is would enable us to learn a technology more commonly used in project work.</a:t>
            </a:r>
          </a:p>
          <a:p>
            <a:r>
              <a:rPr lang="en-GB" dirty="0" smtClean="0"/>
              <a:t> Although there are many options available we chose Phaser.io for graphics handling on the client side as it supported </a:t>
            </a:r>
            <a:r>
              <a:rPr lang="en-GB" dirty="0" err="1" smtClean="0"/>
              <a:t>WebGL</a:t>
            </a:r>
            <a:r>
              <a:rPr lang="en-GB" dirty="0" smtClean="0"/>
              <a:t> rendering.</a:t>
            </a:r>
          </a:p>
          <a:p>
            <a:r>
              <a:rPr lang="en-GB" dirty="0" smtClean="0"/>
              <a:t>We also opted to use MySQL for the database side of things as it is a freely available yet more than capable solution.</a:t>
            </a:r>
            <a:endParaRPr lang="en-GB" dirty="0"/>
          </a:p>
        </p:txBody>
      </p:sp>
      <p:pic>
        <p:nvPicPr>
          <p:cNvPr id="4" name="Picture 3"/>
          <p:cNvPicPr>
            <a:picLocks noChangeAspect="1"/>
          </p:cNvPicPr>
          <p:nvPr/>
        </p:nvPicPr>
        <p:blipFill rotWithShape="1">
          <a:blip r:embed="rId3"/>
          <a:srcRect l="14516" b="30837"/>
          <a:stretch/>
        </p:blipFill>
        <p:spPr>
          <a:xfrm>
            <a:off x="-12700" y="3616325"/>
            <a:ext cx="4038600" cy="3254375"/>
          </a:xfrm>
          <a:prstGeom prst="rect">
            <a:avLst/>
          </a:prstGeom>
        </p:spPr>
      </p:pic>
      <p:pic>
        <p:nvPicPr>
          <p:cNvPr id="10" name="Picture 9"/>
          <p:cNvPicPr>
            <a:picLocks noChangeAspect="1"/>
          </p:cNvPicPr>
          <p:nvPr/>
        </p:nvPicPr>
        <p:blipFill>
          <a:blip r:embed="rId4"/>
          <a:stretch>
            <a:fillRect/>
          </a:stretch>
        </p:blipFill>
        <p:spPr>
          <a:xfrm>
            <a:off x="8610601" y="4179205"/>
            <a:ext cx="3594100" cy="2678795"/>
          </a:xfrm>
          <a:prstGeom prst="rect">
            <a:avLst/>
          </a:prstGeom>
        </p:spPr>
      </p:pic>
      <p:sp>
        <p:nvSpPr>
          <p:cNvPr id="11"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smtClean="0">
                <a:effectLst>
                  <a:outerShdw blurRad="38100" dist="38100" dir="2700000" algn="tl">
                    <a:srgbClr val="000000">
                      <a:alpha val="43137"/>
                    </a:srgbClr>
                  </a:outerShdw>
                </a:effectLst>
              </a:rPr>
              <a:t>Why we did it that way</a:t>
            </a:r>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17826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By aiming to produce a deliverable at the end of every week, we were able to keep track of our progress as time went on.</a:t>
            </a:r>
          </a:p>
          <a:p>
            <a:r>
              <a:rPr lang="en-GB" dirty="0" smtClean="0"/>
              <a:t>Our mentors helped support us in doing this by dedicating one of our stand-ups per week to us demonstrating what we had created so far.</a:t>
            </a:r>
          </a:p>
          <a:p>
            <a:r>
              <a:rPr lang="en-GB" dirty="0" smtClean="0"/>
              <a:t>We found user acceptance testing more effective as it enabled us to discover bugs and address gameplay issues simultaneously.</a:t>
            </a:r>
          </a:p>
          <a:p>
            <a:endParaRPr lang="en-GB" dirty="0" smtClean="0"/>
          </a:p>
          <a:p>
            <a:endParaRPr lang="en-GB" dirty="0"/>
          </a:p>
        </p:txBody>
      </p:sp>
      <p:pic>
        <p:nvPicPr>
          <p:cNvPr id="4" name="Picture 3"/>
          <p:cNvPicPr>
            <a:picLocks noChangeAspect="1"/>
          </p:cNvPicPr>
          <p:nvPr/>
        </p:nvPicPr>
        <p:blipFill rotWithShape="1">
          <a:blip r:embed="rId2"/>
          <a:srcRect l="17591" b="50387"/>
          <a:stretch/>
        </p:blipFill>
        <p:spPr>
          <a:xfrm>
            <a:off x="-12701" y="4252662"/>
            <a:ext cx="7362825" cy="2618038"/>
          </a:xfrm>
          <a:prstGeom prst="rect">
            <a:avLst/>
          </a:prstGeom>
        </p:spPr>
      </p:pic>
      <p:sp>
        <p:nvSpPr>
          <p:cNvPr id="5"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smtClean="0">
                <a:effectLst>
                  <a:outerShdw blurRad="38100" dist="38100" dir="2700000" algn="tl">
                    <a:srgbClr val="000000">
                      <a:alpha val="43137"/>
                    </a:srgbClr>
                  </a:outerShdw>
                </a:effectLst>
              </a:rPr>
              <a:t>Why we did it that way</a:t>
            </a:r>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91428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TotalTime>
  <Words>991</Words>
  <Application>Microsoft Office PowerPoint</Application>
  <PresentationFormat>Widescreen</PresentationFormat>
  <Paragraphs>157</Paragraphs>
  <Slides>11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Game Origins</vt:lpstr>
      <vt:lpstr>What we did</vt:lpstr>
      <vt:lpstr>Key Technologies</vt:lpstr>
      <vt:lpstr>Project Progress Diary</vt:lpstr>
      <vt:lpstr>Project Progress Diary</vt:lpstr>
      <vt:lpstr>Creating Assets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Grid Wars</dc:title>
  <dc:creator>Matthew Webber</dc:creator>
  <cp:lastModifiedBy>James Hill</cp:lastModifiedBy>
  <cp:revision>50</cp:revision>
  <dcterms:created xsi:type="dcterms:W3CDTF">2015-10-07T08:43:44Z</dcterms:created>
  <dcterms:modified xsi:type="dcterms:W3CDTF">2015-10-08T13:43:42Z</dcterms:modified>
</cp:coreProperties>
</file>